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4" r:id="rId2"/>
    <p:sldId id="256" r:id="rId3"/>
    <p:sldId id="277" r:id="rId4"/>
    <p:sldId id="278" r:id="rId5"/>
    <p:sldId id="276" r:id="rId6"/>
    <p:sldId id="275" r:id="rId7"/>
    <p:sldId id="257" r:id="rId8"/>
    <p:sldId id="258" r:id="rId9"/>
    <p:sldId id="259" r:id="rId10"/>
    <p:sldId id="260" r:id="rId11"/>
    <p:sldId id="261" r:id="rId12"/>
    <p:sldId id="264" r:id="rId13"/>
    <p:sldId id="265" r:id="rId14"/>
    <p:sldId id="266" r:id="rId15"/>
    <p:sldId id="267" r:id="rId16"/>
    <p:sldId id="268" r:id="rId17"/>
    <p:sldId id="273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298B5-2064-4F2D-BF22-262DE133F34A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C358E-E304-426A-A50D-CF7E18726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300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C358E-E304-426A-A50D-CF7E18726AD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61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4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27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84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41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12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35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133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73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445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16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10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A010C-64CF-48C9-B583-97220A629E17}" type="datetimeFigureOut">
              <a:rPr lang="pt-BR" smtClean="0"/>
              <a:t>11/01/2017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AB520-89E8-42EA-984C-E0A0DD4323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46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PACOTE DE PROJETOS</a:t>
            </a:r>
            <a:b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FLORIPA RESPONSÁVEL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1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 FRENTE FLORIPA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652274" y="2175326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13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44161" y="3451144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14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495065" y="2267658"/>
            <a:ext cx="5242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Regulamentar a fiscalização dos serviços de </a:t>
            </a:r>
          </a:p>
          <a:p>
            <a:r>
              <a:rPr lang="pt-BR" dirty="0" smtClean="0"/>
              <a:t>transportes em regime de concessão em Florianópolis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652274" y="4798972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15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1652274" y="3543476"/>
            <a:ext cx="3988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Regulamentar </a:t>
            </a:r>
            <a:r>
              <a:rPr lang="pt-BR" dirty="0"/>
              <a:t>o serviço de </a:t>
            </a:r>
            <a:r>
              <a:rPr lang="pt-BR" dirty="0" smtClean="0"/>
              <a:t>hotelaria ou </a:t>
            </a:r>
          </a:p>
          <a:p>
            <a:r>
              <a:rPr lang="pt-BR" dirty="0" smtClean="0"/>
              <a:t>locação temporária </a:t>
            </a:r>
            <a:r>
              <a:rPr lang="pt-BR" dirty="0"/>
              <a:t>via aplicativos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568967" y="5075970"/>
            <a:ext cx="4652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Regulamentar </a:t>
            </a:r>
            <a:r>
              <a:rPr lang="pt-BR" dirty="0"/>
              <a:t>a marca turística de Florianópolis</a:t>
            </a:r>
          </a:p>
        </p:txBody>
      </p:sp>
    </p:spTree>
    <p:extLst>
      <p:ext uri="{BB962C8B-B14F-4D97-AF65-F5344CB8AC3E}">
        <p14:creationId xmlns:p14="http://schemas.microsoft.com/office/powerpoint/2010/main" val="187982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 FRENTE FLORIPA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49079" y="2538381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16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057192" y="3886209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17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2057192" y="2630713"/>
            <a:ext cx="4391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Oportunizar a manutenção autossustentável </a:t>
            </a:r>
          </a:p>
          <a:p>
            <a:r>
              <a:rPr lang="pt-BR" dirty="0" smtClean="0"/>
              <a:t>das Unidades </a:t>
            </a:r>
            <a:r>
              <a:rPr lang="pt-BR" dirty="0"/>
              <a:t>de Conservação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938842" y="3840042"/>
            <a:ext cx="50624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Criação do programa “Evento Legal” para estimular </a:t>
            </a:r>
            <a:endParaRPr lang="pt-BR" dirty="0" smtClean="0"/>
          </a:p>
          <a:p>
            <a:r>
              <a:rPr lang="pt-BR" dirty="0" smtClean="0"/>
              <a:t>a criação </a:t>
            </a:r>
            <a:r>
              <a:rPr lang="pt-BR" dirty="0"/>
              <a:t>de eventos em Florianópolis, combatendo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sazonalidade do turismo</a:t>
            </a:r>
          </a:p>
        </p:txBody>
      </p:sp>
    </p:spTree>
    <p:extLst>
      <p:ext uri="{BB962C8B-B14F-4D97-AF65-F5344CB8AC3E}">
        <p14:creationId xmlns:p14="http://schemas.microsoft.com/office/powerpoint/2010/main" val="376673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FLORIPA CULTURA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68965" y="2590822"/>
            <a:ext cx="5193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Definir a “Procissão Nosso Senhor dos Passos” </a:t>
            </a:r>
            <a:endParaRPr lang="pt-BR" dirty="0" smtClean="0"/>
          </a:p>
          <a:p>
            <a:r>
              <a:rPr lang="pt-BR" dirty="0" smtClean="0"/>
              <a:t>como </a:t>
            </a:r>
            <a:r>
              <a:rPr lang="pt-BR" dirty="0"/>
              <a:t>Patrimônio Cultural e Imaterial de Florianópolis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652274" y="2498490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18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60386" y="4250955"/>
            <a:ext cx="5621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Regulamentação da venda de artesanato em Florianópolis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652273" y="4020123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19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4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EQUILÍBRIO FINANCEIRO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484884" y="2406158"/>
            <a:ext cx="5077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Criar </a:t>
            </a:r>
            <a:r>
              <a:rPr lang="pt-BR" dirty="0"/>
              <a:t>o Sistema Financeiro de </a:t>
            </a:r>
            <a:r>
              <a:rPr lang="pt-BR" dirty="0" smtClean="0"/>
              <a:t>Conta </a:t>
            </a:r>
            <a:r>
              <a:rPr lang="pt-BR" dirty="0"/>
              <a:t>Única Municipal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652274" y="2175326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20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44161" y="3451144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21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649717" y="3543476"/>
            <a:ext cx="4078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Parcelamento das contribuições </a:t>
            </a:r>
            <a:endParaRPr lang="pt-BR" dirty="0" smtClean="0"/>
          </a:p>
          <a:p>
            <a:r>
              <a:rPr lang="pt-BR" dirty="0" smtClean="0"/>
              <a:t>previdenciárias </a:t>
            </a:r>
            <a:r>
              <a:rPr lang="pt-BR" dirty="0"/>
              <a:t>dos servidores municipais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52274" y="4798972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22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2484884" y="4891304"/>
            <a:ext cx="4543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Redução da Alíquota do ITBI de 3% para 2</a:t>
            </a:r>
            <a:r>
              <a:rPr lang="pt-BR" b="1" dirty="0" smtClean="0"/>
              <a:t>% e</a:t>
            </a:r>
          </a:p>
          <a:p>
            <a:r>
              <a:rPr lang="pt-BR" b="1" dirty="0" smtClean="0"/>
              <a:t>para 0,5% em casos de financiamento do SFH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58510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EQUILÍBRIO FINANCEIRO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629501" y="2359993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23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462111" y="2175326"/>
            <a:ext cx="54561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Cessão de direitos creditórios originados de </a:t>
            </a:r>
            <a:endParaRPr lang="pt-BR" dirty="0" smtClean="0"/>
          </a:p>
          <a:p>
            <a:r>
              <a:rPr lang="pt-BR" dirty="0" smtClean="0"/>
              <a:t>créditos </a:t>
            </a:r>
            <a:r>
              <a:rPr lang="pt-BR" dirty="0"/>
              <a:t>tributários e não tributários de </a:t>
            </a:r>
            <a:r>
              <a:rPr lang="pt-BR" dirty="0" smtClean="0"/>
              <a:t>Florianópolis e</a:t>
            </a:r>
          </a:p>
          <a:p>
            <a:r>
              <a:rPr lang="pt-BR" dirty="0"/>
              <a:t>c</a:t>
            </a:r>
            <a:r>
              <a:rPr lang="pt-BR" dirty="0" smtClean="0"/>
              <a:t>redenciamento bancário para financiamento de dívidas</a:t>
            </a:r>
          </a:p>
          <a:p>
            <a:r>
              <a:rPr lang="pt-BR" dirty="0" smtClean="0"/>
              <a:t>dos munícipes junto a Prefeitura de Florianópolis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21388" y="3635811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24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629501" y="4983639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25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431225" y="3728143"/>
            <a:ext cx="6967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Modernizar o Fundo Municipal de Geração de </a:t>
            </a:r>
            <a:r>
              <a:rPr lang="pt-BR" dirty="0" smtClean="0"/>
              <a:t>Oportunidades </a:t>
            </a:r>
          </a:p>
          <a:p>
            <a:r>
              <a:rPr lang="pt-BR" dirty="0" smtClean="0"/>
              <a:t>de </a:t>
            </a:r>
            <a:r>
              <a:rPr lang="pt-BR" dirty="0"/>
              <a:t>Florianópolis para a utilização  </a:t>
            </a:r>
            <a:r>
              <a:rPr lang="pt-BR" dirty="0" smtClean="0"/>
              <a:t>também </a:t>
            </a:r>
            <a:r>
              <a:rPr lang="pt-BR" dirty="0"/>
              <a:t>nas Parcerias Público-Privadas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439338" y="5075971"/>
            <a:ext cx="3591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Criar a </a:t>
            </a:r>
            <a:r>
              <a:rPr lang="pt-BR" dirty="0"/>
              <a:t>junta administrativa de </a:t>
            </a:r>
            <a:endParaRPr lang="pt-BR" dirty="0" smtClean="0"/>
          </a:p>
          <a:p>
            <a:r>
              <a:rPr lang="pt-BR" dirty="0" smtClean="0"/>
              <a:t>recursos </a:t>
            </a:r>
            <a:r>
              <a:rPr lang="pt-BR" dirty="0"/>
              <a:t>de infrações de transportes</a:t>
            </a:r>
          </a:p>
        </p:txBody>
      </p:sp>
    </p:spTree>
    <p:extLst>
      <p:ext uri="{BB962C8B-B14F-4D97-AF65-F5344CB8AC3E}">
        <p14:creationId xmlns:p14="http://schemas.microsoft.com/office/powerpoint/2010/main" val="70466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EQUILÍBRIO FINANCEIRO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022168" y="2850980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26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022168" y="4219130"/>
            <a:ext cx="4396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Instituir o serviço voluntário na </a:t>
            </a:r>
            <a:endParaRPr lang="pt-BR" dirty="0" smtClean="0"/>
          </a:p>
          <a:p>
            <a:r>
              <a:rPr lang="pt-BR" dirty="0" smtClean="0"/>
              <a:t>Administração </a:t>
            </a:r>
            <a:r>
              <a:rPr lang="pt-BR" dirty="0"/>
              <a:t>Direta e Indireta do Município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14055" y="4126798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27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2832005" y="3081812"/>
            <a:ext cx="4401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Regulamentar a tarifa </a:t>
            </a:r>
            <a:r>
              <a:rPr lang="pt-BR" dirty="0"/>
              <a:t>social em Florianópolis</a:t>
            </a:r>
          </a:p>
        </p:txBody>
      </p:sp>
    </p:spTree>
    <p:extLst>
      <p:ext uri="{BB962C8B-B14F-4D97-AF65-F5344CB8AC3E}">
        <p14:creationId xmlns:p14="http://schemas.microsoft.com/office/powerpoint/2010/main" val="254247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ECONOMIA PARA O FUTURO </a:t>
            </a: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462111" y="2267658"/>
            <a:ext cx="32783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Instituir o </a:t>
            </a:r>
            <a:r>
              <a:rPr lang="pt-BR" dirty="0"/>
              <a:t>regime de Previdência </a:t>
            </a:r>
            <a:endParaRPr lang="pt-BR" dirty="0" smtClean="0"/>
          </a:p>
          <a:p>
            <a:r>
              <a:rPr lang="pt-BR" dirty="0" smtClean="0"/>
              <a:t>Complementar </a:t>
            </a:r>
            <a:r>
              <a:rPr lang="pt-BR" dirty="0"/>
              <a:t>de Florianópolis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652274" y="2175326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28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652274" y="3543476"/>
            <a:ext cx="6433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Alterar a alíquota previdenciária paga pelo </a:t>
            </a:r>
            <a:r>
              <a:rPr lang="pt-BR" dirty="0" smtClean="0"/>
              <a:t>município </a:t>
            </a:r>
            <a:r>
              <a:rPr lang="pt-BR" dirty="0"/>
              <a:t> </a:t>
            </a:r>
            <a:r>
              <a:rPr lang="pt-BR" b="1" dirty="0" smtClean="0"/>
              <a:t>escalonando</a:t>
            </a:r>
          </a:p>
          <a:p>
            <a:r>
              <a:rPr lang="pt-BR" dirty="0" smtClean="0"/>
              <a:t>(de </a:t>
            </a:r>
            <a:r>
              <a:rPr lang="pt-BR" dirty="0" smtClean="0"/>
              <a:t>14</a:t>
            </a:r>
            <a:r>
              <a:rPr lang="pt-BR" dirty="0" smtClean="0"/>
              <a:t>% </a:t>
            </a:r>
            <a:r>
              <a:rPr lang="pt-BR" dirty="0"/>
              <a:t>para 28%) e pelos servidores (de 11% para 14</a:t>
            </a:r>
            <a:r>
              <a:rPr lang="pt-BR" dirty="0" smtClean="0"/>
              <a:t>%)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644161" y="3451144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29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484884" y="5029804"/>
            <a:ext cx="5796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Não incorporação de benefícios para servidores municipais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52274" y="4798972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30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4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ECONOMIA PARA O FUTURO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03255" y="2249361"/>
            <a:ext cx="4081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Diminuição do percentual de horas extras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70645" y="2018529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31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78758" y="3854148"/>
            <a:ext cx="2749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Extinção da licença-prêmio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1670646" y="3623316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32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678756" y="5460032"/>
            <a:ext cx="5479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Revogação do Plano de Cargos e Salários dos servidores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670644" y="5229200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33</a:t>
            </a:r>
            <a:endParaRPr lang="pt-B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84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DESENVOLVE FLORIPA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064546" y="2758646"/>
            <a:ext cx="5140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Alteração da lei 374 sobre a regularização de imóveis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231936" y="2527814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34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223823" y="3803632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35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215703" y="3895964"/>
            <a:ext cx="4900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Permitir a troca de índice imobiliário para as obras</a:t>
            </a:r>
          </a:p>
          <a:p>
            <a:r>
              <a:rPr lang="pt-BR" dirty="0" smtClean="0"/>
              <a:t>do Elevado do Rio Tavares e Antônio Edu Vieira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016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AGILIZA FLORIPA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909821" y="2360245"/>
            <a:ext cx="514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Desburocratização para alvarás da vigilância sanitária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77211" y="2129413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36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976004" y="3489974"/>
            <a:ext cx="3830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Criar </a:t>
            </a:r>
            <a:r>
              <a:rPr lang="pt-BR" dirty="0"/>
              <a:t>o licenciamento simplificado </a:t>
            </a:r>
            <a:r>
              <a:rPr lang="pt-BR" dirty="0" smtClean="0"/>
              <a:t>para</a:t>
            </a:r>
          </a:p>
          <a:p>
            <a:r>
              <a:rPr lang="pt-BR" dirty="0" smtClean="0"/>
              <a:t>construções com </a:t>
            </a:r>
            <a:r>
              <a:rPr lang="pt-BR" dirty="0"/>
              <a:t>até </a:t>
            </a:r>
            <a:r>
              <a:rPr lang="pt-BR" dirty="0" smtClean="0"/>
              <a:t>750 metros²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076142" y="4822009"/>
            <a:ext cx="55955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Facilitar a emissão de alvará para abertura de </a:t>
            </a:r>
            <a:r>
              <a:rPr lang="pt-BR" b="1" dirty="0" smtClean="0"/>
              <a:t>empresas, </a:t>
            </a:r>
          </a:p>
          <a:p>
            <a:r>
              <a:rPr lang="pt-BR" b="1" dirty="0" smtClean="0"/>
              <a:t>em especial o </a:t>
            </a:r>
            <a:r>
              <a:rPr lang="pt-BR" b="1" dirty="0"/>
              <a:t>setor tecnológico e permitir, </a:t>
            </a:r>
            <a:r>
              <a:rPr lang="pt-BR" b="1" dirty="0" smtClean="0"/>
              <a:t>em </a:t>
            </a:r>
            <a:r>
              <a:rPr lang="pt-BR" b="1" dirty="0"/>
              <a:t>muitos </a:t>
            </a:r>
            <a:endParaRPr lang="pt-BR" b="1" dirty="0" smtClean="0"/>
          </a:p>
          <a:p>
            <a:r>
              <a:rPr lang="pt-BR" b="1" dirty="0" smtClean="0"/>
              <a:t>casos</a:t>
            </a:r>
            <a:r>
              <a:rPr lang="pt-BR" b="1" dirty="0"/>
              <a:t>, </a:t>
            </a:r>
            <a:r>
              <a:rPr lang="pt-BR" b="1" dirty="0" smtClean="0"/>
              <a:t>que </a:t>
            </a:r>
            <a:r>
              <a:rPr lang="pt-BR" b="1" dirty="0"/>
              <a:t>a sede possa ser em uma residência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087440" y="3397642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37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20556" y="4868176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38</a:t>
            </a:r>
            <a:endParaRPr lang="pt-B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87681" y="2607047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SITUAÇÃO ENCONTRADA</a:t>
            </a:r>
            <a:endParaRPr lang="pt-BR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3583235" cy="111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22" y="4077072"/>
            <a:ext cx="6194201" cy="112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649" y="1444912"/>
            <a:ext cx="4580780" cy="1206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1" y="5445224"/>
            <a:ext cx="5392557" cy="101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3321844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881" y="188640"/>
            <a:ext cx="3547368" cy="992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4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713639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PROJETOS PENDENTES DA</a:t>
            </a:r>
            <a:b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GESTÃO ANTERIOR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2897277" y="4388871"/>
            <a:ext cx="3144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Regulamentação da taxa do lixo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077211" y="2889810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39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887048" y="3120642"/>
            <a:ext cx="4733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Instalação do Parque Marina na Beira-Mar Norte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087440" y="4158039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40</a:t>
            </a:r>
            <a:endParaRPr lang="pt-B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772400" cy="1470025"/>
          </a:xfrm>
        </p:spPr>
        <p:txBody>
          <a:bodyPr anchor="t">
            <a:normAutofit fontScale="90000"/>
          </a:bodyPr>
          <a:lstStyle/>
          <a:p>
            <a:r>
              <a:rPr lang="pt-BR" sz="10700" dirty="0" smtClean="0">
                <a:solidFill>
                  <a:srgbClr val="0070C0"/>
                </a:solidFill>
              </a:rPr>
              <a:t>“</a:t>
            </a:r>
            <a:r>
              <a:rPr lang="pt-BR" dirty="0" smtClean="0"/>
              <a:t>Você não consegue escapar da responsabilidade de amanhã esquivando-se dela hoje.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012160" y="4581128"/>
            <a:ext cx="1791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Abraham Lincoln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62256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58% -</a:t>
            </a:r>
            <a:r>
              <a:rPr lang="pt-B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ACIMA DO LIMITE PRUDENCIAL E LEGAL</a:t>
            </a:r>
            <a:endParaRPr lang="pt-BR" sz="28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cxnSp>
        <p:nvCxnSpPr>
          <p:cNvPr id="6" name="Conector reto 5"/>
          <p:cNvCxnSpPr/>
          <p:nvPr/>
        </p:nvCxnSpPr>
        <p:spPr>
          <a:xfrm>
            <a:off x="899592" y="155679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 txBox="1">
            <a:spLocks/>
          </p:cNvSpPr>
          <p:nvPr/>
        </p:nvSpPr>
        <p:spPr>
          <a:xfrm>
            <a:off x="924445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DÍVIDA CONSOLIDADA ACIMA</a:t>
            </a:r>
          </a:p>
          <a:p>
            <a:r>
              <a:rPr lang="pt-BR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</a:t>
            </a:r>
            <a:r>
              <a:rPr lang="pt-BR" sz="3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R$ 1 BILHÃO</a:t>
            </a:r>
            <a:endParaRPr lang="pt-BR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933364" y="3212976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 txBox="1">
            <a:spLocks/>
          </p:cNvSpPr>
          <p:nvPr/>
        </p:nvSpPr>
        <p:spPr>
          <a:xfrm>
            <a:off x="865820" y="335699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 smtClean="0"/>
              <a:t>DÍVIDA </a:t>
            </a:r>
            <a:r>
              <a:rPr lang="pt-BR" sz="3200" dirty="0"/>
              <a:t>DE CURTO PRAZO </a:t>
            </a:r>
            <a:r>
              <a:rPr lang="pt-BR" sz="3200" dirty="0" smtClean="0">
                <a:solidFill>
                  <a:srgbClr val="FF0000"/>
                </a:solidFill>
              </a:rPr>
              <a:t>R$ </a:t>
            </a:r>
            <a:r>
              <a:rPr lang="pt-BR" sz="3200" b="1" dirty="0" smtClean="0">
                <a:solidFill>
                  <a:srgbClr val="FF0000"/>
                </a:solidFill>
              </a:rPr>
              <a:t>663 </a:t>
            </a:r>
            <a:r>
              <a:rPr lang="pt-BR" sz="3200" b="1" dirty="0">
                <a:solidFill>
                  <a:srgbClr val="FF0000"/>
                </a:solidFill>
              </a:rPr>
              <a:t>MILHÕES </a:t>
            </a:r>
            <a:r>
              <a:rPr lang="pt-BR" sz="3200" dirty="0"/>
              <a:t>(</a:t>
            </a:r>
            <a:r>
              <a:rPr lang="pt-BR" sz="3200" dirty="0" smtClean="0"/>
              <a:t>EQUIVALENTE </a:t>
            </a:r>
            <a:r>
              <a:rPr lang="pt-BR" sz="3200" dirty="0"/>
              <a:t>A 6 MESES DE ARRECADAÇÃO)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991989" y="486916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 txBox="1">
            <a:spLocks/>
          </p:cNvSpPr>
          <p:nvPr/>
        </p:nvSpPr>
        <p:spPr>
          <a:xfrm>
            <a:off x="888059" y="501317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 smtClean="0"/>
              <a:t>DÍVIDA COM SERVIDOR DE APROXIMADAMENTE </a:t>
            </a:r>
            <a:r>
              <a:rPr lang="pt-BR" sz="3200" b="1" dirty="0" smtClean="0">
                <a:solidFill>
                  <a:srgbClr val="FF0000"/>
                </a:solidFill>
              </a:rPr>
              <a:t>R$ 130 MILHÕES</a:t>
            </a:r>
            <a:endParaRPr lang="pt-B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2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924445" y="251430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DESPESAS DE CUSTEIO DE 2016</a:t>
            </a:r>
          </a:p>
          <a:p>
            <a:r>
              <a:rPr lang="pt-BR" sz="71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R$ 550 MILHÕES</a:t>
            </a:r>
          </a:p>
          <a:p>
            <a:r>
              <a:rPr lang="pt-BR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(SEM DESPESAS DE PESSOAL)</a:t>
            </a:r>
            <a:endParaRPr lang="pt-BR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21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91986"/>
            <a:ext cx="9036496" cy="422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8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REFORMA ADMINISTRATIVA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462111" y="2821236"/>
            <a:ext cx="4450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Redução do número de secretarias buscando </a:t>
            </a:r>
          </a:p>
          <a:p>
            <a:r>
              <a:rPr lang="pt-BR" dirty="0" smtClean="0"/>
              <a:t>economia e maior eficiência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417278" y="3959916"/>
            <a:ext cx="4569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Redução no número de cargos comissionados </a:t>
            </a:r>
          </a:p>
          <a:p>
            <a:r>
              <a:rPr lang="pt-BR" b="1" dirty="0" smtClean="0"/>
              <a:t>e funções gratificadas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462111" y="5190016"/>
            <a:ext cx="4591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Extinção de gratificações de atividade especial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1652274" y="2728902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652274" y="3867582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52274" y="4959183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>
                <a:solidFill>
                  <a:srgbClr val="0070C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2373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 FRENTE FLORIPA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334816" y="2249320"/>
            <a:ext cx="4821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Instituir </a:t>
            </a:r>
            <a:r>
              <a:rPr lang="pt-BR" dirty="0"/>
              <a:t>o Programa de Parceria Público-Privada </a:t>
            </a:r>
            <a:r>
              <a:rPr lang="pt-BR" dirty="0" smtClean="0"/>
              <a:t>e</a:t>
            </a:r>
          </a:p>
          <a:p>
            <a:r>
              <a:rPr lang="pt-BR" dirty="0" smtClean="0"/>
              <a:t>Concessões </a:t>
            </a:r>
            <a:r>
              <a:rPr lang="pt-BR" dirty="0"/>
              <a:t>de </a:t>
            </a:r>
            <a:r>
              <a:rPr lang="pt-BR" dirty="0" smtClean="0"/>
              <a:t>Florianópolis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52274" y="2175326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44161" y="3451144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5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339752" y="5214470"/>
            <a:ext cx="615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Criação do Programa Municipal de Micro finanças (Juros Zero +)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52274" y="4983638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6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1455555" y="3543476"/>
            <a:ext cx="5012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Criação da Nota Fiscal </a:t>
            </a:r>
            <a:r>
              <a:rPr lang="pt-BR" b="1" dirty="0" smtClean="0"/>
              <a:t>“</a:t>
            </a:r>
            <a:r>
              <a:rPr lang="pt-BR" b="1" dirty="0" err="1" smtClean="0"/>
              <a:t>Manezinha</a:t>
            </a:r>
            <a:r>
              <a:rPr lang="pt-BR" b="1" dirty="0" smtClean="0"/>
              <a:t>”, </a:t>
            </a:r>
            <a:r>
              <a:rPr lang="pt-BR" b="1" dirty="0"/>
              <a:t>incentivo aos </a:t>
            </a:r>
            <a:endParaRPr lang="pt-BR" b="1" dirty="0" smtClean="0"/>
          </a:p>
          <a:p>
            <a:r>
              <a:rPr lang="pt-BR" b="1" dirty="0" smtClean="0"/>
              <a:t>consumidores </a:t>
            </a:r>
            <a:r>
              <a:rPr lang="pt-BR" b="1" dirty="0"/>
              <a:t>a cobrarem a nota fiscal</a:t>
            </a:r>
          </a:p>
        </p:txBody>
      </p:sp>
    </p:spTree>
    <p:extLst>
      <p:ext uri="{BB962C8B-B14F-4D97-AF65-F5344CB8AC3E}">
        <p14:creationId xmlns:p14="http://schemas.microsoft.com/office/powerpoint/2010/main" val="420921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 FRENTE FLORIPA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03648" y="3681976"/>
            <a:ext cx="5375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Criar o Conselho </a:t>
            </a:r>
            <a:r>
              <a:rPr lang="pt-BR" dirty="0"/>
              <a:t>de Desenvolvimento Econômico Social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652274" y="2175326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7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44161" y="3451144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314813" y="5029804"/>
            <a:ext cx="448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Regulamentar o Fundo </a:t>
            </a:r>
            <a:r>
              <a:rPr lang="pt-BR" dirty="0"/>
              <a:t>Municipal de Inovação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52274" y="4798972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9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483768" y="2267657"/>
            <a:ext cx="38888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Regulamentar os serviços </a:t>
            </a:r>
            <a:r>
              <a:rPr lang="pt-BR" b="1" dirty="0"/>
              <a:t>de </a:t>
            </a:r>
            <a:endParaRPr lang="pt-BR" b="1" dirty="0" smtClean="0"/>
          </a:p>
          <a:p>
            <a:r>
              <a:rPr lang="pt-BR" b="1" dirty="0" smtClean="0"/>
              <a:t>transporte </a:t>
            </a:r>
            <a:r>
              <a:rPr lang="pt-BR" b="1" dirty="0"/>
              <a:t>via aplicativo, como o UBER</a:t>
            </a:r>
          </a:p>
        </p:txBody>
      </p:sp>
    </p:spTree>
    <p:extLst>
      <p:ext uri="{BB962C8B-B14F-4D97-AF65-F5344CB8AC3E}">
        <p14:creationId xmlns:p14="http://schemas.microsoft.com/office/powerpoint/2010/main" val="82603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 FRENTE FLORIPA</a:t>
            </a:r>
            <a:endParaRPr lang="pt-BR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529915" y="2175326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10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79187" y="3451144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11</a:t>
            </a:r>
            <a:endParaRPr lang="pt-BR" sz="4800" b="1" dirty="0">
              <a:solidFill>
                <a:srgbClr val="0070C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652274" y="4798972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12</a:t>
            </a:r>
            <a:endParaRPr lang="pt-BR" sz="4800" b="1" dirty="0">
              <a:solidFill>
                <a:srgbClr val="0070C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35231"/>
            <a:ext cx="1347045" cy="383791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339752" y="2290880"/>
            <a:ext cx="5695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Regulamentar a </a:t>
            </a:r>
            <a:r>
              <a:rPr lang="pt-BR" dirty="0"/>
              <a:t>circulação, embarque, </a:t>
            </a:r>
            <a:r>
              <a:rPr lang="pt-BR" dirty="0" smtClean="0"/>
              <a:t>desembarque</a:t>
            </a:r>
          </a:p>
          <a:p>
            <a:r>
              <a:rPr lang="pt-BR" dirty="0" smtClean="0"/>
              <a:t>e estacionamento </a:t>
            </a:r>
            <a:r>
              <a:rPr lang="pt-BR" dirty="0"/>
              <a:t>de veículos de turismo em Florianópolis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389024" y="3540188"/>
            <a:ext cx="6677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Modernizar o Fundo Municipal de Turismo de </a:t>
            </a:r>
            <a:endParaRPr lang="pt-BR" dirty="0" smtClean="0"/>
          </a:p>
          <a:p>
            <a:r>
              <a:rPr lang="pt-BR" dirty="0" smtClean="0"/>
              <a:t>Florianópolis para </a:t>
            </a:r>
            <a:r>
              <a:rPr lang="pt-BR" dirty="0"/>
              <a:t>a utilização também nas Parcerias Público-Privadas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462111" y="5029804"/>
            <a:ext cx="3509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Criar o selo para o </a:t>
            </a:r>
            <a:r>
              <a:rPr lang="pt-BR" dirty="0"/>
              <a:t>ônibus turístico</a:t>
            </a:r>
          </a:p>
        </p:txBody>
      </p:sp>
    </p:spTree>
    <p:extLst>
      <p:ext uri="{BB962C8B-B14F-4D97-AF65-F5344CB8AC3E}">
        <p14:creationId xmlns:p14="http://schemas.microsoft.com/office/powerpoint/2010/main" val="24261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611</Words>
  <Application>Microsoft Office PowerPoint</Application>
  <PresentationFormat>Apresentação na tela (4:3)</PresentationFormat>
  <Paragraphs>135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PACOTE DE PROJETOS FLORIPA RESPONSÁVEL</vt:lpstr>
      <vt:lpstr>SITUAÇÃO ENCONTRADA</vt:lpstr>
      <vt:lpstr>58% - ACIMA DO LIMITE PRUDENCIAL E LEGAL</vt:lpstr>
      <vt:lpstr>Apresentação do PowerPoint</vt:lpstr>
      <vt:lpstr>Apresentação do PowerPoint</vt:lpstr>
      <vt:lpstr>REFORMA ADMINISTRATIVA</vt:lpstr>
      <vt:lpstr>PRA FRENTE FLORIPA</vt:lpstr>
      <vt:lpstr>PRA FRENTE FLORIPA</vt:lpstr>
      <vt:lpstr>PRA FRENTE FLORIPA</vt:lpstr>
      <vt:lpstr>PRA FRENTE FLORIPA</vt:lpstr>
      <vt:lpstr>PRA FRENTE FLORIPA</vt:lpstr>
      <vt:lpstr>FLORIPA CULTURA</vt:lpstr>
      <vt:lpstr>EQUILÍBRIO FINANCEIRO</vt:lpstr>
      <vt:lpstr>EQUILÍBRIO FINANCEIRO</vt:lpstr>
      <vt:lpstr>EQUILÍBRIO FINANCEIRO</vt:lpstr>
      <vt:lpstr>ECONOMIA PARA O FUTURO </vt:lpstr>
      <vt:lpstr>ECONOMIA PARA O FUTURO</vt:lpstr>
      <vt:lpstr>DESENVOLVE FLORIPA</vt:lpstr>
      <vt:lpstr>AGILIZA FLORIPA</vt:lpstr>
      <vt:lpstr>PROJETOS PENDENTES DA GESTÃO ANTERIOR</vt:lpstr>
      <vt:lpstr>“Você não consegue escapar da responsabilidade de amanhã esquivando-se dela hoje.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PACOTE DE PROJETOS FLORIPA RESPONSÁVEL</dc:title>
  <dc:creator>Bruno Oliveira</dc:creator>
  <cp:lastModifiedBy>CRCSC</cp:lastModifiedBy>
  <cp:revision>30</cp:revision>
  <cp:lastPrinted>2017-01-11T11:33:47Z</cp:lastPrinted>
  <dcterms:created xsi:type="dcterms:W3CDTF">2017-01-10T09:39:58Z</dcterms:created>
  <dcterms:modified xsi:type="dcterms:W3CDTF">2017-01-11T13:20:52Z</dcterms:modified>
</cp:coreProperties>
</file>